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5" r:id="rId2"/>
    <p:sldId id="257" r:id="rId3"/>
    <p:sldId id="258" r:id="rId4"/>
    <p:sldId id="259" r:id="rId5"/>
    <p:sldId id="260" r:id="rId6"/>
    <p:sldId id="261" r:id="rId7"/>
    <p:sldId id="262" r:id="rId8"/>
    <p:sldId id="288" r:id="rId9"/>
    <p:sldId id="263" r:id="rId10"/>
    <p:sldId id="289" r:id="rId11"/>
    <p:sldId id="290" r:id="rId12"/>
    <p:sldId id="264" r:id="rId13"/>
    <p:sldId id="265" r:id="rId14"/>
    <p:sldId id="291" r:id="rId15"/>
    <p:sldId id="293" r:id="rId16"/>
    <p:sldId id="292" r:id="rId17"/>
    <p:sldId id="284" r:id="rId18"/>
    <p:sldId id="268" r:id="rId19"/>
    <p:sldId id="269" r:id="rId20"/>
    <p:sldId id="270" r:id="rId21"/>
    <p:sldId id="271" r:id="rId22"/>
    <p:sldId id="286" r:id="rId23"/>
    <p:sldId id="272" r:id="rId24"/>
    <p:sldId id="273" r:id="rId25"/>
    <p:sldId id="274" r:id="rId26"/>
    <p:sldId id="278" r:id="rId27"/>
    <p:sldId id="279" r:id="rId28"/>
    <p:sldId id="294" r:id="rId29"/>
    <p:sldId id="281" r:id="rId30"/>
    <p:sldId id="282" r:id="rId3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14" autoAdjust="0"/>
    <p:restoredTop sz="94660"/>
  </p:normalViewPr>
  <p:slideViewPr>
    <p:cSldViewPr snapToGrid="0">
      <p:cViewPr varScale="1">
        <p:scale>
          <a:sx n="91" d="100"/>
          <a:sy n="91" d="100"/>
        </p:scale>
        <p:origin x="96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C29FA1-0521-17D9-8924-C06041FD1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887C1AD-03DE-EA4D-2293-9D90AE990D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D89AB7-C12F-276D-EE63-81B5B5096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4268B4-0944-43BC-1FAB-9F82ED915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ADC570-7CE4-518B-507E-4DBE5C49E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4928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E1D627-3E52-89B2-B21B-B65E49B34B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0EDCA98-F489-64A7-224C-500661BAF9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9CC7B17-2D26-D0E0-6035-CE07371DC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5CC5CE-7A29-D193-D6CE-F399DC433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636A0A8-D94E-C8E6-1587-2533CA6DC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88087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62A47F2-67F4-D3A5-5276-12ACA163F1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56FF7FF-0175-434D-FEAF-68C255AFD4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B3EF13-5EBB-44B0-924A-4E007B0D0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CF984D-BCE9-DD66-5BE0-C0FE8B9E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14AEF7F-F872-5B8B-B126-E68BFDB54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9147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ABFD07-8BF9-08DA-929F-4F7DD9A94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AAA5DA-63A9-CD2A-1BCC-2E61F28DED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7E927E5-58A5-0CFE-8D72-15303679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7821FFA-5CBB-0843-B503-928E655E4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31E3144-5143-E63E-2814-4531D80E4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30230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438B1A-189D-DA84-80DA-DB318E5F3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2474E5-96A7-6602-0AD0-A5FC75EC3A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F010EB8-5A9E-4EA0-5FC3-A69B2605A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8EC732-B5B9-CB69-2B73-4A7F85CB5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0E3BA22-8E7A-878D-402C-834B50013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4678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B88EB9-766E-5118-D116-89B5421C9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10BB339-5AF1-465A-9F2D-7A7A3F59C6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782BA76-0EAF-1A4F-2E40-3F88BECAC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C6B2486-8BA8-4855-C0A2-43D511F0D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8C91450-CE14-A5E5-894F-B58939500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2254888-A0C2-CA02-99A2-E4EB2F953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336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FD187A-E869-C4F2-564A-D3C7BC204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6F89B88-8287-2779-D02D-4A2EBB6C3D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77F61F2-D4EE-2F23-80AF-6F386D9B3E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AE19803-C5B6-3C71-E78F-B0E570EA46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98B3D95-7221-954A-7095-DA921B275B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FBC4982-B1A9-347C-38A8-59827E692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246000C-44AA-3A1E-FE7F-DC84A2149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1EB8BF3A-F021-95D1-2665-ABB15244A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3774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8D1BF9-38A8-A1E1-2B64-CDD1DDC25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F444D5F-7AFB-812A-CC9F-9767A169F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A57320E3-8CCD-119D-B25B-B8C62E1C4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133E7E7-4B5D-2031-C790-1C019EE39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3543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139F293-3F18-C9D7-F2F3-CE5782612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D2BD450-AD6D-87C4-2C00-990D844CC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83DC0DA-2419-2AB4-4E16-BA15ABA4E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2938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A6613E-E346-D641-85BF-BDD63CD1A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26B6DDC-CD65-4B9C-087C-DCEAA8018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5B1BC9-B231-26E5-4DAD-A78B4879F7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5337C09-0F43-71AA-5BBB-72D4ACF00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D4F1309-FF0D-4DD4-3A36-5F245A69C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D182423-596D-65EF-C307-DEEB7ED65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88908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3A6606-24B1-EE9F-6897-4C1788962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B1B6DA8-02D0-B9CD-2297-A35A51BE82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05C68F7-CB0E-DF5F-2AD7-77E6AC68C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376903A-E604-B60D-0D3E-F795E9F7A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34BCA04-5F83-999B-555D-1EFC21D92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67E0B6-16E2-519D-23AA-A532A3949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5065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91536C-80B2-9C4E-E7EB-7827C4159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EB1AD53-7886-8539-91E6-107D40564A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DF7C31-EDAD-F0E7-73AF-43D25D39A9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EB5DD-31E6-407D-8142-00CA427BAE1E}" type="datetimeFigureOut">
              <a:rPr lang="ru-RU" smtClean="0"/>
              <a:t>16.01.2026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676953-07C4-F18C-C899-E455202115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6D6891E-B9E0-4CB8-13E4-00714D29EB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5CA3D8-4531-4FB9-809F-6D1ECE3FD42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5678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5.15203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rxiv.org/abs/2005.1287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rxiv.org/abs/2012.07436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arxiv.org/abs/2012.07436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211.14730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4.01778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00020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405.17927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yatalks.yandex.ru/ru/hub/silnyj-ii--mif-ili-uzhe-realnost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2.06678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rxiv.org/abs/1808.09781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arxiv.org/abs/1904.06690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0.11929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hassaanidrees7/vision-transformer-vs-cnn-a-comparison-of-two-image-processing-giants-d6c85296f34f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012.12877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2103.14030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54;p13">
            <a:extLst>
              <a:ext uri="{FF2B5EF4-FFF2-40B4-BE49-F238E27FC236}">
                <a16:creationId xmlns:a16="http://schemas.microsoft.com/office/drawing/2014/main" id="{B6015BAA-51A7-99DA-D5FC-FDC8EE2B65C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30171" y="2534194"/>
            <a:ext cx="10931658" cy="1140136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ru-RU" sz="3600" dirty="0"/>
              <a:t>Трансформеры в </a:t>
            </a:r>
            <a:r>
              <a:rPr lang="ru-RU" sz="3600" dirty="0" err="1"/>
              <a:t>не-</a:t>
            </a:r>
            <a:r>
              <a:rPr lang="en-US" sz="3600" dirty="0"/>
              <a:t>NLP </a:t>
            </a:r>
            <a:r>
              <a:rPr lang="ru-RU" sz="3600" dirty="0"/>
              <a:t>задачах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39643114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0B1A27-164D-EB19-5ADE-9A86829E0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SegFormer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8054326-77EC-342A-3175-E5927AD78D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476" y="5167312"/>
            <a:ext cx="10870324" cy="1171673"/>
          </a:xfrm>
        </p:spPr>
        <p:txBody>
          <a:bodyPr>
            <a:normAutofit/>
          </a:bodyPr>
          <a:lstStyle/>
          <a:p>
            <a:r>
              <a:rPr lang="ru-RU" sz="1400" dirty="0"/>
              <a:t>Иерархический </a:t>
            </a:r>
            <a:r>
              <a:rPr lang="ru-RU" sz="1400" dirty="0" err="1"/>
              <a:t>MiT-encoder</a:t>
            </a:r>
            <a:r>
              <a:rPr lang="ru-RU" sz="1400" dirty="0"/>
              <a:t>, который, как CNN, строит пирамиду признаков (4 стейджа с понижением разрешения и ростом каналов). Позиция кодируется не явными </a:t>
            </a:r>
            <a:r>
              <a:rPr lang="ru-RU" sz="1400" dirty="0" err="1"/>
              <a:t>pos‑encoding</a:t>
            </a:r>
            <a:r>
              <a:rPr lang="ru-RU" sz="1400" dirty="0"/>
              <a:t>, а через </a:t>
            </a:r>
            <a:r>
              <a:rPr lang="ru-RU" sz="1400" dirty="0" err="1"/>
              <a:t>depthwise</a:t>
            </a:r>
            <a:r>
              <a:rPr lang="ru-RU" sz="1400" dirty="0"/>
              <a:t>‑свёртки внутри FFN.</a:t>
            </a:r>
          </a:p>
          <a:p>
            <a:r>
              <a:rPr lang="ru-RU" sz="1400" dirty="0"/>
              <a:t>Multi‑</a:t>
            </a:r>
            <a:r>
              <a:rPr lang="ru-RU" sz="1400" dirty="0" err="1"/>
              <a:t>scale</a:t>
            </a:r>
            <a:r>
              <a:rPr lang="ru-RU" sz="1400" dirty="0"/>
              <a:t> признаки берутся </a:t>
            </a:r>
            <a:r>
              <a:rPr lang="ru-RU" sz="1400" dirty="0" err="1"/>
              <a:t>feature</a:t>
            </a:r>
            <a:r>
              <a:rPr lang="ru-RU" sz="1400" dirty="0"/>
              <a:t> </a:t>
            </a:r>
            <a:r>
              <a:rPr lang="ru-RU" sz="1400" dirty="0" err="1"/>
              <a:t>maps</a:t>
            </a:r>
            <a:r>
              <a:rPr lang="ru-RU" sz="1400" dirty="0"/>
              <a:t> со всех стейджей, что даёт и локальные детали, и глобальный контекст.</a:t>
            </a:r>
          </a:p>
          <a:p>
            <a:r>
              <a:rPr lang="ru-RU" sz="1400" dirty="0"/>
              <a:t>Сверхлёгкий MLP‑</a:t>
            </a:r>
            <a:r>
              <a:rPr lang="ru-RU" sz="1400" dirty="0" err="1"/>
              <a:t>decoder</a:t>
            </a:r>
            <a:r>
              <a:rPr lang="en-US" sz="1400" dirty="0"/>
              <a:t> </a:t>
            </a:r>
            <a:r>
              <a:rPr lang="ru-RU" sz="1400" dirty="0"/>
              <a:t>выравнивает каналы, «сшивает» все </a:t>
            </a:r>
            <a:r>
              <a:rPr lang="ru-RU" sz="1400" dirty="0" err="1"/>
              <a:t>feature</a:t>
            </a:r>
            <a:r>
              <a:rPr lang="ru-RU" sz="1400" dirty="0"/>
              <a:t> </a:t>
            </a:r>
            <a:r>
              <a:rPr lang="ru-RU" sz="1400" dirty="0" err="1"/>
              <a:t>maps</a:t>
            </a:r>
            <a:r>
              <a:rPr lang="ru-RU" sz="1400" dirty="0"/>
              <a:t>, предсказывает классы для каждого пикселя</a:t>
            </a:r>
          </a:p>
        </p:txBody>
      </p:sp>
      <p:pic>
        <p:nvPicPr>
          <p:cNvPr id="6146" name="Picture 2" descr="Architecture of the SegFormer. | Download Scientific Diagram">
            <a:extLst>
              <a:ext uri="{FF2B5EF4-FFF2-40B4-BE49-F238E27FC236}">
                <a16:creationId xmlns:a16="http://schemas.microsoft.com/office/drawing/2014/main" id="{44BB9D02-8F30-03BF-98C5-0EE61B9AC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7927" y="1690688"/>
            <a:ext cx="8116145" cy="3208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381EA9-DCE8-C6EF-68CD-A1E40CFD8FA3}"/>
              </a:ext>
            </a:extLst>
          </p:cNvPr>
          <p:cNvSpPr txBox="1"/>
          <p:nvPr/>
        </p:nvSpPr>
        <p:spPr>
          <a:xfrm>
            <a:off x="838200" y="6338986"/>
            <a:ext cx="6411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SegFormer: Simple and Efficient Design for Semantic Segmentation with Transformers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4080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DD177D-2B09-D5AC-6049-B400715348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DETR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F21E00B-4BD2-1EE5-8022-803BC0E831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4309241"/>
            <a:ext cx="10439399" cy="1867721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Backbone: CNN (</a:t>
            </a:r>
            <a:r>
              <a:rPr lang="ru-RU" dirty="0"/>
              <a:t>обычно </a:t>
            </a:r>
            <a:r>
              <a:rPr lang="en-US" dirty="0" err="1"/>
              <a:t>ResNet</a:t>
            </a:r>
            <a:r>
              <a:rPr lang="en-US" dirty="0"/>
              <a:t>) </a:t>
            </a:r>
            <a:r>
              <a:rPr lang="ru-RU" dirty="0"/>
              <a:t>извлекает 2</a:t>
            </a:r>
            <a:r>
              <a:rPr lang="en-US" dirty="0"/>
              <a:t>D feature map </a:t>
            </a:r>
            <a:r>
              <a:rPr lang="ru-RU" dirty="0"/>
              <a:t>из изображения.</a:t>
            </a:r>
          </a:p>
          <a:p>
            <a:r>
              <a:rPr lang="en-US" dirty="0"/>
              <a:t>E</a:t>
            </a:r>
            <a:r>
              <a:rPr lang="ru-RU" dirty="0" err="1"/>
              <a:t>ncoder</a:t>
            </a:r>
            <a:r>
              <a:rPr lang="ru-RU" dirty="0"/>
              <a:t> обрабатывает последовательность, строя глобальный контекст по всему изображению.</a:t>
            </a:r>
          </a:p>
          <a:p>
            <a:r>
              <a:rPr lang="ru-RU" dirty="0"/>
              <a:t>В </a:t>
            </a:r>
            <a:r>
              <a:rPr lang="ru-RU" dirty="0" err="1"/>
              <a:t>decoder</a:t>
            </a:r>
            <a:r>
              <a:rPr lang="ru-RU" dirty="0"/>
              <a:t> подается фиксированное число </a:t>
            </a:r>
            <a:r>
              <a:rPr lang="ru-RU" dirty="0" err="1"/>
              <a:t>learnable</a:t>
            </a:r>
            <a:r>
              <a:rPr lang="ru-RU" dirty="0"/>
              <a:t> векторов-запросов (N штук, «слоты объектов»).</a:t>
            </a:r>
            <a:endParaRPr lang="en-US" dirty="0"/>
          </a:p>
          <a:p>
            <a:r>
              <a:rPr lang="ru-RU" dirty="0"/>
              <a:t>Для каждого запроса MLP предсказывает класс и параметры </a:t>
            </a:r>
            <a:r>
              <a:rPr lang="ru-RU" dirty="0" err="1"/>
              <a:t>bbox</a:t>
            </a:r>
            <a:r>
              <a:rPr lang="ru-RU" dirty="0"/>
              <a:t> (</a:t>
            </a:r>
            <a:r>
              <a:rPr lang="ru-RU" dirty="0" err="1"/>
              <a:t>cx</a:t>
            </a:r>
            <a:r>
              <a:rPr lang="ru-RU" dirty="0"/>
              <a:t>, </a:t>
            </a:r>
            <a:r>
              <a:rPr lang="ru-RU" dirty="0" err="1"/>
              <a:t>cy</a:t>
            </a:r>
            <a:r>
              <a:rPr lang="ru-RU" dirty="0"/>
              <a:t>, w, h).</a:t>
            </a:r>
            <a:endParaRPr lang="en-US" dirty="0"/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F05CD8-BBF9-4405-8419-20E2D67E9759}"/>
              </a:ext>
            </a:extLst>
          </p:cNvPr>
          <p:cNvSpPr txBox="1"/>
          <p:nvPr/>
        </p:nvSpPr>
        <p:spPr>
          <a:xfrm>
            <a:off x="838200" y="6338986"/>
            <a:ext cx="36416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End-to-End Object Detection with Transformers</a:t>
            </a:r>
            <a:endParaRPr lang="ru-RU" sz="1400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B56F1093-2285-D9B0-1546-4CEF7900C3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775" y="1690688"/>
            <a:ext cx="8934450" cy="2257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47215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093682-35B0-98C7-921A-6355DDE99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Трансформеры для временных рядов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7ABB53B-67B1-3AD8-C717-032C7E6BD9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/>
              <a:t>Рекуррентные нейронные сети сталкиваются с несколькими фундаментальными проблемами при обработке временных рядов:</a:t>
            </a:r>
          </a:p>
          <a:p>
            <a:r>
              <a:rPr lang="ru-RU" dirty="0"/>
              <a:t>Проблема затухающего градиента</a:t>
            </a:r>
            <a:endParaRPr lang="en-US" dirty="0"/>
          </a:p>
          <a:p>
            <a:r>
              <a:rPr lang="ru-RU" dirty="0"/>
              <a:t>Последовательная обработка</a:t>
            </a:r>
            <a:endParaRPr lang="en-US" dirty="0"/>
          </a:p>
          <a:p>
            <a:r>
              <a:rPr lang="ru-RU" dirty="0"/>
              <a:t>Ограниченный контекст</a:t>
            </a:r>
            <a:endParaRPr lang="en-US" dirty="0"/>
          </a:p>
          <a:p>
            <a:r>
              <a:rPr lang="ru-RU" dirty="0"/>
              <a:t>Неэффективное распараллеливание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ru-RU" dirty="0"/>
              <a:t>Трансформеры решают ключевые проблемы RNN/LSTM через несколько механизмов:</a:t>
            </a:r>
          </a:p>
          <a:p>
            <a:r>
              <a:rPr lang="ru-RU" dirty="0"/>
              <a:t>Параллельная обработка</a:t>
            </a:r>
            <a:endParaRPr lang="en-US" dirty="0"/>
          </a:p>
          <a:p>
            <a:r>
              <a:rPr lang="en-US" dirty="0"/>
              <a:t>Attention</a:t>
            </a:r>
            <a:endParaRPr lang="ru-RU" dirty="0"/>
          </a:p>
          <a:p>
            <a:r>
              <a:rPr lang="ru-RU" dirty="0"/>
              <a:t>Контекстное понимание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782274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244C4C-0353-0F73-0C4A-4C6EBE63D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Базовая схема: </a:t>
            </a:r>
            <a:r>
              <a:rPr lang="en-US" dirty="0"/>
              <a:t>TS + Transformer </a:t>
            </a:r>
            <a:endParaRPr lang="ru-RU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187347C-4D4B-B78C-A087-04A85D7B74B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ru-RU" dirty="0"/>
                  <a:t>В отличие от </a:t>
                </a:r>
                <a:r>
                  <a:rPr lang="en-US" dirty="0"/>
                  <a:t>NLP-</a:t>
                </a:r>
                <a:r>
                  <a:rPr lang="ru-RU" dirty="0"/>
                  <a:t>задач с дискретными токенами, временные ряды требуют специальной обработки непрерывных значений:​​</a:t>
                </a:r>
              </a:p>
              <a:p>
                <a:r>
                  <a:rPr lang="en-US" b="1" dirty="0"/>
                  <a:t>Direct Tokenization: </a:t>
                </a:r>
                <a:r>
                  <a:rPr lang="ru-RU" dirty="0"/>
                  <a:t>Каждый временной шаг рассматривается как отдельный токен, преобразуемый через линейный слой из размерности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</m:oMath>
                </a14:m>
                <a:r>
                  <a:rPr lang="ar-AE" dirty="0"/>
                  <a:t> </a:t>
                </a:r>
                <a:r>
                  <a:rPr lang="ru-RU" dirty="0"/>
                  <a:t>в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𝑚𝑜𝑑𝑒𝑙</m:t>
                        </m:r>
                      </m:sub>
                    </m:sSub>
                  </m:oMath>
                </a14:m>
                <a:r>
                  <a:rPr lang="ar-AE" dirty="0"/>
                  <a:t>​</a:t>
                </a:r>
              </a:p>
              <a:p>
                <a:r>
                  <a:rPr lang="en-US" b="1" dirty="0"/>
                  <a:t>Temporal Tokens:</a:t>
                </a:r>
                <a:r>
                  <a:rPr lang="en-US" dirty="0"/>
                  <a:t> </a:t>
                </a:r>
                <a:r>
                  <a:rPr lang="ru-RU" dirty="0"/>
                  <a:t>Токены содержат все переменные одного временного момента, формируя представление 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b="1">
                            <a:latin typeface="Cambria Math" panose="02040503050406030204" pitchFamily="18" charset="0"/>
                          </a:rPr>
                          <m:t>𝐱</m:t>
                        </m:r>
                      </m:e>
                      <m:sub>
                        <m:r>
                          <a:rPr lang="ar-AE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ar-AE">
                        <a:latin typeface="Cambria Math" panose="02040503050406030204" pitchFamily="18" charset="0"/>
                      </a:rPr>
                      <m:t>∈</m:t>
                    </m:r>
                    <m:sSup>
                      <m:sSup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ℝ</m:t>
                        </m:r>
                      </m:e>
                      <m:sup>
                        <m:sSub>
                          <m:sSubPr>
                            <m:ctrlPr>
                              <a:rPr lang="ar-AE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ar-AE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</m:sup>
                    </m:sSup>
                  </m:oMath>
                </a14:m>
                <a:r>
                  <a:rPr lang="ar-AE" dirty="0"/>
                  <a:t> </a:t>
                </a:r>
                <a:r>
                  <a:rPr lang="ru-RU" dirty="0"/>
                  <a:t>для каждого шага 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ru-RU" dirty="0"/>
                  <a:t>​</a:t>
                </a:r>
              </a:p>
              <a:p>
                <a:r>
                  <a:rPr lang="en-US" b="1" dirty="0"/>
                  <a:t>Variable Tokens: </a:t>
                </a:r>
                <a:r>
                  <a:rPr lang="ru-RU" dirty="0"/>
                  <a:t>Альтернативный подход, где каждая переменная (</a:t>
                </a:r>
                <a:r>
                  <a:rPr lang="en-US" dirty="0"/>
                  <a:t>variate) </a:t>
                </a:r>
                <a:r>
                  <a:rPr lang="ru-RU" dirty="0"/>
                  <a:t>рассматривается как токен, содержащий все временные метки​</a:t>
                </a:r>
              </a:p>
            </p:txBody>
          </p:sp>
        </mc:Choice>
        <mc:Fallback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0187347C-4D4B-B78C-A087-04A85D7B74B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3081" r="-638" b="-15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1009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FDF87C1-83AC-0DFC-FE03-0AC36252F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Informer 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E26CD3F-083C-C385-324A-C83D808CE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5209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I</a:t>
            </a:r>
            <a:r>
              <a:rPr lang="ru-RU" sz="1600" dirty="0" err="1"/>
              <a:t>nformer</a:t>
            </a:r>
            <a:r>
              <a:rPr lang="ru-RU" sz="1600" dirty="0"/>
              <a:t> стал первым прорывом в адаптации трансформеров для долгосрочного прогнозирования временных рядов (LSTF), предложив три ключевые инновации:​</a:t>
            </a:r>
          </a:p>
          <a:p>
            <a:r>
              <a:rPr lang="ru-RU" sz="1600" dirty="0" err="1"/>
              <a:t>ProbSparse</a:t>
            </a:r>
            <a:r>
              <a:rPr lang="ru-RU" sz="1600" dirty="0"/>
              <a:t> Self-</a:t>
            </a:r>
            <a:r>
              <a:rPr lang="ru-RU" sz="1600" dirty="0" err="1"/>
              <a:t>Attention</a:t>
            </a:r>
            <a:r>
              <a:rPr lang="ru-RU" sz="1600" dirty="0"/>
              <a:t>: Механизм разреженного внимания, который снижает временную и пространственную сложность с O(L²) до O(L </a:t>
            </a:r>
            <a:r>
              <a:rPr lang="ru-RU" sz="1600" dirty="0" err="1"/>
              <a:t>log</a:t>
            </a:r>
            <a:r>
              <a:rPr lang="ru-RU" sz="1600" dirty="0"/>
              <a:t> L), фокусируясь только на наиболее информативных парах запрос-ключ​</a:t>
            </a:r>
          </a:p>
          <a:p>
            <a:r>
              <a:rPr lang="ru-RU" sz="1600" dirty="0"/>
              <a:t>Self-</a:t>
            </a:r>
            <a:r>
              <a:rPr lang="ru-RU" sz="1600" dirty="0" err="1"/>
              <a:t>Attention</a:t>
            </a:r>
            <a:r>
              <a:rPr lang="ru-RU" sz="1600" dirty="0"/>
              <a:t> </a:t>
            </a:r>
            <a:r>
              <a:rPr lang="ru-RU" sz="1600" dirty="0" err="1"/>
              <a:t>Distilling</a:t>
            </a:r>
            <a:r>
              <a:rPr lang="ru-RU" sz="1600" dirty="0"/>
              <a:t>: Операция дистилляции, которая последовательно уменьшает размерность сети, извлекая доминирующее внимание на каждом слое​</a:t>
            </a:r>
          </a:p>
          <a:p>
            <a:r>
              <a:rPr lang="ru-RU" sz="1600" dirty="0"/>
              <a:t>Генеративный декодер, который предсказывает длинные последовательности за один проход, избегая накопления ошибок при </a:t>
            </a:r>
            <a:r>
              <a:rPr lang="ru-RU" sz="1600" dirty="0" err="1"/>
              <a:t>авторегрессивном</a:t>
            </a:r>
            <a:r>
              <a:rPr lang="ru-RU" sz="1600" dirty="0"/>
              <a:t> подходе​</a:t>
            </a:r>
          </a:p>
          <a:p>
            <a:endParaRPr lang="ru-RU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1E2559-0BE2-68D0-7F64-C178C0F0F55F}"/>
              </a:ext>
            </a:extLst>
          </p:cNvPr>
          <p:cNvSpPr txBox="1"/>
          <p:nvPr/>
        </p:nvSpPr>
        <p:spPr>
          <a:xfrm>
            <a:off x="838200" y="6338986"/>
            <a:ext cx="6180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Informer: Beyond Efficient Transformer for Long Sequence Time-Series Forecasting</a:t>
            </a:r>
            <a:endParaRPr lang="ru-RU" sz="1400" dirty="0"/>
          </a:p>
        </p:txBody>
      </p:sp>
      <p:pic>
        <p:nvPicPr>
          <p:cNvPr id="8194" name="Picture 2" descr="Data Journey 1 (Informer: Beyond Efficient Transformer for Long Sequence  Time-Series Forecasting) | by Reza Yazdanfar | ITNEXT">
            <a:extLst>
              <a:ext uri="{FF2B5EF4-FFF2-40B4-BE49-F238E27FC236}">
                <a16:creationId xmlns:a16="http://schemas.microsoft.com/office/drawing/2014/main" id="{EEA99B1A-E0A6-814D-DA40-0DF9F82E8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685" y="1825625"/>
            <a:ext cx="4667250" cy="3619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07169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DBD191-7508-5CF3-3163-B4B977E23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Autoformer</a:t>
            </a:r>
            <a:r>
              <a:rPr lang="en-US" dirty="0"/>
              <a:t> 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AF09C11-2449-D15F-BABC-CC02A7CCB1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25625"/>
            <a:ext cx="5257800" cy="4351338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ru-RU" dirty="0" err="1"/>
              <a:t>Autoformer</a:t>
            </a:r>
            <a:r>
              <a:rPr lang="ru-RU" dirty="0"/>
              <a:t> предложил радикально новый подход, основанный на декомпозиции временных рядов и автокорреляции:​</a:t>
            </a:r>
          </a:p>
          <a:p>
            <a:r>
              <a:rPr lang="ru-RU" dirty="0"/>
              <a:t>Глубокая </a:t>
            </a:r>
            <a:r>
              <a:rPr lang="ru-RU" dirty="0" err="1"/>
              <a:t>декомпозиционная</a:t>
            </a:r>
            <a:r>
              <a:rPr lang="ru-RU" dirty="0"/>
              <a:t> архитектура, которая прогрессивно разделяет временной ряд на трендовую и сезонную компоненты на каждом слое​</a:t>
            </a:r>
          </a:p>
          <a:p>
            <a:r>
              <a:rPr lang="ru-RU" dirty="0"/>
              <a:t>Auto-</a:t>
            </a:r>
            <a:r>
              <a:rPr lang="ru-RU" dirty="0" err="1"/>
              <a:t>Correlation</a:t>
            </a:r>
            <a:r>
              <a:rPr lang="ru-RU" dirty="0"/>
              <a:t> </a:t>
            </a:r>
            <a:r>
              <a:rPr lang="ru-RU" dirty="0" err="1"/>
              <a:t>Mechanism</a:t>
            </a:r>
            <a:r>
              <a:rPr lang="ru-RU" dirty="0"/>
              <a:t>: Механизм автокорреляции на основе периодичности рядов, который обнаруживает зависимости и агрегирует представления на уровне </a:t>
            </a:r>
            <a:r>
              <a:rPr lang="ru-RU" dirty="0" err="1"/>
              <a:t>подпоследовательностей</a:t>
            </a:r>
            <a:endParaRPr lang="ru-RU" dirty="0"/>
          </a:p>
          <a:p>
            <a:r>
              <a:rPr lang="en-US" dirty="0"/>
              <a:t>C</a:t>
            </a:r>
            <a:r>
              <a:rPr lang="ru-RU" dirty="0" err="1"/>
              <a:t>оединение</a:t>
            </a:r>
            <a:r>
              <a:rPr lang="ru-RU" dirty="0"/>
              <a:t> на уровне корреляций вместо точечных связей </a:t>
            </a:r>
            <a:r>
              <a:rPr lang="ru-RU" dirty="0" err="1"/>
              <a:t>self-attention</a:t>
            </a:r>
            <a:r>
              <a:rPr lang="ru-RU" dirty="0"/>
              <a:t>, что позволяет захватывать похожие подпроцессы из разных периодов​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9C3D03-E158-6B3E-C6D6-4A3A07F4EFE7}"/>
              </a:ext>
            </a:extLst>
          </p:cNvPr>
          <p:cNvSpPr txBox="1"/>
          <p:nvPr/>
        </p:nvSpPr>
        <p:spPr>
          <a:xfrm>
            <a:off x="838200" y="6338986"/>
            <a:ext cx="6180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Informer: Beyond Efficient Transformer for Long Sequence Time-Series Forecasting</a:t>
            </a:r>
            <a:endParaRPr lang="ru-RU" sz="1400" dirty="0"/>
          </a:p>
        </p:txBody>
      </p:sp>
      <p:pic>
        <p:nvPicPr>
          <p:cNvPr id="9218" name="Picture 2" descr="The framework of the Autoformer model. | Download Scientific Diagram">
            <a:extLst>
              <a:ext uri="{FF2B5EF4-FFF2-40B4-BE49-F238E27FC236}">
                <a16:creationId xmlns:a16="http://schemas.microsoft.com/office/drawing/2014/main" id="{539CB4B9-6866-991B-32C7-7F938E13E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793" y="1825625"/>
            <a:ext cx="3997168" cy="4217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5963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34EDA4-641D-7F48-1712-1828A3333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PatchTST</a:t>
            </a:r>
            <a:r>
              <a:rPr lang="en-US" dirty="0"/>
              <a:t> 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5449CC-69A5-26AE-48D6-4FCD7E8F3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80338" cy="435133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ru-RU" dirty="0" err="1"/>
              <a:t>PatchTST</a:t>
            </a:r>
            <a:r>
              <a:rPr lang="ru-RU" dirty="0"/>
              <a:t> использует </a:t>
            </a:r>
            <a:r>
              <a:rPr lang="ru-RU" dirty="0" err="1"/>
              <a:t>patch-based</a:t>
            </a:r>
            <a:r>
              <a:rPr lang="ru-RU" dirty="0"/>
              <a:t> подход, вдохновленный </a:t>
            </a:r>
            <a:r>
              <a:rPr lang="en-US" dirty="0" err="1"/>
              <a:t>ViT</a:t>
            </a:r>
            <a:r>
              <a:rPr lang="ru-RU" dirty="0"/>
              <a:t>, для более эффективной обработки временных рядов:​</a:t>
            </a:r>
          </a:p>
          <a:p>
            <a:r>
              <a:rPr lang="ru-RU" dirty="0"/>
              <a:t>Сегментация входной последовательности на перекрывающиеся или неперекрывающиеся патчи фиксированной длины, что сокращает длину последовательности и вычислительную сложность​</a:t>
            </a:r>
          </a:p>
          <a:p>
            <a:r>
              <a:rPr lang="ru-RU" dirty="0"/>
              <a:t>Независимая обработка каждой переменной (</a:t>
            </a:r>
            <a:r>
              <a:rPr lang="ru-RU" dirty="0" err="1"/>
              <a:t>variate</a:t>
            </a:r>
            <a:r>
              <a:rPr lang="ru-RU" dirty="0"/>
              <a:t>), что позволяет модели фокусироваться на </a:t>
            </a:r>
            <a:r>
              <a:rPr lang="ru-RU" dirty="0" err="1"/>
              <a:t>intra-variate</a:t>
            </a:r>
            <a:r>
              <a:rPr lang="ru-RU" dirty="0"/>
              <a:t> зависимостях​</a:t>
            </a:r>
          </a:p>
          <a:p>
            <a:r>
              <a:rPr lang="ru-RU" dirty="0"/>
              <a:t>Минимальная архитектура </a:t>
            </a:r>
            <a:r>
              <a:rPr lang="ru-RU" dirty="0" err="1"/>
              <a:t>encoder-only</a:t>
            </a:r>
            <a:r>
              <a:rPr lang="ru-RU" dirty="0"/>
              <a:t> показывает превосходные результаты по сравнению с более сложными </a:t>
            </a:r>
            <a:r>
              <a:rPr lang="ru-RU" dirty="0" err="1"/>
              <a:t>encoder-decoder</a:t>
            </a:r>
            <a:r>
              <a:rPr lang="ru-RU" dirty="0"/>
              <a:t> конфигурациями​</a:t>
            </a:r>
          </a:p>
          <a:p>
            <a:endParaRPr lang="ru-RU" dirty="0"/>
          </a:p>
        </p:txBody>
      </p:sp>
      <p:pic>
        <p:nvPicPr>
          <p:cNvPr id="10242" name="Picture 2" descr="PatchTST: Turning 64 Words Into a Time Series Prediction | by Dong-Keon Kim  | Medium">
            <a:extLst>
              <a:ext uri="{FF2B5EF4-FFF2-40B4-BE49-F238E27FC236}">
                <a16:creationId xmlns:a16="http://schemas.microsoft.com/office/drawing/2014/main" id="{558E87BC-765E-0258-46F0-E40BD63589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715" y="924910"/>
            <a:ext cx="6790986" cy="5376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ED5CA8-C14C-B728-DA61-2B07CEEC968A}"/>
              </a:ext>
            </a:extLst>
          </p:cNvPr>
          <p:cNvSpPr txBox="1"/>
          <p:nvPr/>
        </p:nvSpPr>
        <p:spPr>
          <a:xfrm>
            <a:off x="838200" y="6338986"/>
            <a:ext cx="56430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A Time Series is Worth 64 Words: Long-term Forecasting with Transformers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5136478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0FA492-F7FB-0D24-3B09-876EF2855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Аудио как спектрограммы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848A5F-FDB4-706C-22D2-C1D2211105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933386" cy="8440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800" dirty="0"/>
              <a:t>Audio </a:t>
            </a:r>
            <a:r>
              <a:rPr lang="ru-RU" sz="1800" dirty="0" err="1"/>
              <a:t>Spectrogram</a:t>
            </a:r>
            <a:r>
              <a:rPr lang="ru-RU" sz="1800" dirty="0"/>
              <a:t> </a:t>
            </a:r>
            <a:r>
              <a:rPr lang="ru-RU" sz="1800" dirty="0" err="1"/>
              <a:t>Transformer</a:t>
            </a:r>
            <a:r>
              <a:rPr lang="ru-RU" sz="1800" dirty="0"/>
              <a:t> адаптирует архитектуру </a:t>
            </a:r>
            <a:r>
              <a:rPr lang="ru-RU" sz="1800" dirty="0" err="1"/>
              <a:t>ViT</a:t>
            </a:r>
            <a:r>
              <a:rPr lang="ru-RU" sz="1800" dirty="0"/>
              <a:t> для работы с аудиоданными, представленными в виде спектрограмм, демонстрируя эффективный подход к классификации и анализу звука.</a:t>
            </a:r>
            <a:br>
              <a:rPr lang="ru-RU" sz="1800" dirty="0"/>
            </a:br>
            <a:endParaRPr lang="ru-RU" sz="1800" dirty="0"/>
          </a:p>
        </p:txBody>
      </p:sp>
      <p:pic>
        <p:nvPicPr>
          <p:cNvPr id="11266" name="Picture 2" descr="transformers/docs/source/en/model_doc/audio-spectrogram-transformer.md at  main · huggingface/transformers · GitHub">
            <a:extLst>
              <a:ext uri="{FF2B5EF4-FFF2-40B4-BE49-F238E27FC236}">
                <a16:creationId xmlns:a16="http://schemas.microsoft.com/office/drawing/2014/main" id="{20195C0A-E7F8-B79B-53B6-A880BE8B5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0805" y="2421046"/>
            <a:ext cx="4448175" cy="391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5AA6F9-7C90-CB46-0D85-6C569448077E}"/>
              </a:ext>
            </a:extLst>
          </p:cNvPr>
          <p:cNvSpPr txBox="1"/>
          <p:nvPr/>
        </p:nvSpPr>
        <p:spPr>
          <a:xfrm>
            <a:off x="838200" y="6338986"/>
            <a:ext cx="28620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AST: Audio Spectrogram Transformer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3510117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93F411-BC2F-3476-5619-E3C3A79F1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Мультимодальность: общая идея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19200268-8736-3120-87CF-E45E723BB6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/>
              <a:t>Мультимодальность — это способность системы работать с несколькими типами данных (модальностями) и связывать их между собой в рамках одной задачи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ru-RU" dirty="0"/>
              <a:t>Примеры задач:</a:t>
            </a:r>
          </a:p>
          <a:p>
            <a:r>
              <a:rPr lang="ru-RU" dirty="0"/>
              <a:t>VQA (</a:t>
            </a:r>
            <a:r>
              <a:rPr lang="ru-RU" dirty="0" err="1"/>
              <a:t>visual</a:t>
            </a:r>
            <a:r>
              <a:rPr lang="ru-RU" dirty="0"/>
              <a:t> </a:t>
            </a:r>
            <a:r>
              <a:rPr lang="ru-RU" dirty="0" err="1"/>
              <a:t>question</a:t>
            </a:r>
            <a:r>
              <a:rPr lang="ru-RU" dirty="0"/>
              <a:t> </a:t>
            </a:r>
            <a:r>
              <a:rPr lang="ru-RU" dirty="0" err="1"/>
              <a:t>answering</a:t>
            </a:r>
            <a:r>
              <a:rPr lang="ru-RU" dirty="0"/>
              <a:t>): пользователь показывает фото и задаёт вопрос текстом, модель отвечает текстом.​</a:t>
            </a:r>
          </a:p>
          <a:p>
            <a:r>
              <a:rPr lang="ru-RU" dirty="0"/>
              <a:t>Медицинский ассистент: модель анализирует снимок (изображение) и историю болезни (текст) и помогает сформировать вывод/гипотезы.​</a:t>
            </a:r>
          </a:p>
          <a:p>
            <a:r>
              <a:rPr lang="ru-RU" dirty="0"/>
              <a:t>Голосовой помощник с экраном: распознаёт голосовую команду (аудио → текст/смысл) и показывает релевантную визуальную информацию (текст/изображение).​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3608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405FEE-22DF-CBE9-1941-1C6E76E81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CLIP</a:t>
            </a:r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31DF3EC9-EE98-0462-222A-10F96C32D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396969"/>
          </a:xfrm>
        </p:spPr>
        <p:txBody>
          <a:bodyPr>
            <a:normAutofit fontScale="55000" lnSpcReduction="20000"/>
          </a:bodyPr>
          <a:lstStyle/>
          <a:p>
            <a:r>
              <a:rPr lang="ru-RU" b="1" dirty="0"/>
              <a:t>CLIP </a:t>
            </a:r>
            <a:r>
              <a:rPr lang="ru-RU" dirty="0"/>
              <a:t>— модель, которая обучается сопоставлять изображения и текстовые описания без явной разметки.</a:t>
            </a:r>
            <a:endParaRPr lang="en-US" dirty="0"/>
          </a:p>
          <a:p>
            <a:r>
              <a:rPr lang="ru-RU" b="1" dirty="0"/>
              <a:t>Два энкодера</a:t>
            </a:r>
            <a:r>
              <a:rPr lang="ru-RU" dirty="0"/>
              <a:t>:</a:t>
            </a:r>
          </a:p>
          <a:p>
            <a:pPr lvl="1"/>
            <a:r>
              <a:rPr lang="ru-RU" dirty="0"/>
              <a:t>Для текста (</a:t>
            </a:r>
            <a:r>
              <a:rPr lang="en-US" dirty="0"/>
              <a:t>GPT2 </a:t>
            </a:r>
            <a:r>
              <a:rPr lang="ru-RU" dirty="0"/>
              <a:t>и т.п.)</a:t>
            </a:r>
          </a:p>
          <a:p>
            <a:pPr lvl="1"/>
            <a:r>
              <a:rPr lang="ru-RU" dirty="0"/>
              <a:t>Для изображений (CNN или Vision </a:t>
            </a:r>
            <a:r>
              <a:rPr lang="ru-RU" dirty="0" err="1"/>
              <a:t>Transformer</a:t>
            </a:r>
            <a:r>
              <a:rPr lang="ru-RU" dirty="0"/>
              <a:t>).</a:t>
            </a:r>
          </a:p>
          <a:p>
            <a:r>
              <a:rPr lang="ru-RU" b="1" dirty="0"/>
              <a:t>Общее векторное пространство</a:t>
            </a:r>
            <a:r>
              <a:rPr lang="ru-RU" dirty="0"/>
              <a:t>: модель учится так, чтобы векторы изображения и соответствующего текста были близки, а несвязанные пары — далеко.</a:t>
            </a:r>
          </a:p>
          <a:p>
            <a:endParaRPr lang="en-US" dirty="0"/>
          </a:p>
          <a:p>
            <a:endParaRPr lang="ru-RU" dirty="0"/>
          </a:p>
        </p:txBody>
      </p:sp>
      <p:pic>
        <p:nvPicPr>
          <p:cNvPr id="5" name="Picture 2" descr="Схема обучения двух энкодеров в CLIP подходе">
            <a:extLst>
              <a:ext uri="{FF2B5EF4-FFF2-40B4-BE49-F238E27FC236}">
                <a16:creationId xmlns:a16="http://schemas.microsoft.com/office/drawing/2014/main" id="{71786352-A9F7-3D42-4E17-5A82FA2664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4008" y="3357531"/>
            <a:ext cx="7983984" cy="2983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B54DE9F-D4A1-7CAA-250B-5E82211BA195}"/>
              </a:ext>
            </a:extLst>
          </p:cNvPr>
          <p:cNvSpPr txBox="1"/>
          <p:nvPr/>
        </p:nvSpPr>
        <p:spPr>
          <a:xfrm>
            <a:off x="838200" y="6338986"/>
            <a:ext cx="54419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Learning Transferable Visual Models From Natural Language Supervision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140686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CA0F7AF-2C9C-95F6-AC77-9ED295D76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 - recap</a:t>
            </a:r>
            <a:endParaRPr lang="ru-RU" dirty="0"/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FA977DE9-4ECC-AD28-8C37-2C9561EDF1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80384" y="1825625"/>
            <a:ext cx="743123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092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7F84D5-8137-6C00-514A-AF2F06CD5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Применения </a:t>
            </a:r>
            <a:r>
              <a:rPr lang="en-US" dirty="0"/>
              <a:t>CLIP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5F1A607-3AA8-ECED-B2D4-58B834A35E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2400" b="1" dirty="0"/>
              <a:t>Поиск картинок по тексту: </a:t>
            </a:r>
            <a:r>
              <a:rPr lang="ru-RU" sz="2400" dirty="0"/>
              <a:t>текстовый запрос → ближайшие по </a:t>
            </a:r>
            <a:r>
              <a:rPr lang="ru-RU" sz="2400" dirty="0" err="1"/>
              <a:t>эмбеддингу</a:t>
            </a:r>
            <a:r>
              <a:rPr lang="ru-RU" sz="2400" dirty="0"/>
              <a:t> изображения.</a:t>
            </a:r>
          </a:p>
          <a:p>
            <a:r>
              <a:rPr lang="ru-RU" sz="2400" b="1" dirty="0"/>
              <a:t>Поиск текста по картинке: </a:t>
            </a:r>
            <a:r>
              <a:rPr lang="ru-RU" sz="2400" dirty="0"/>
              <a:t>изображение → похожие подписи, статьи, товары.</a:t>
            </a:r>
          </a:p>
          <a:p>
            <a:r>
              <a:rPr lang="ru-RU" sz="2400" b="1" dirty="0"/>
              <a:t>Zero‑</a:t>
            </a:r>
            <a:r>
              <a:rPr lang="ru-RU" sz="2400" b="1" dirty="0" err="1"/>
              <a:t>shot</a:t>
            </a:r>
            <a:r>
              <a:rPr lang="ru-RU" sz="2400" b="1" dirty="0"/>
              <a:t> </a:t>
            </a:r>
            <a:r>
              <a:rPr lang="ru-RU" sz="2400" b="1" dirty="0" err="1"/>
              <a:t>image</a:t>
            </a:r>
            <a:r>
              <a:rPr lang="ru-RU" sz="2400" b="1" dirty="0"/>
              <a:t> </a:t>
            </a:r>
            <a:r>
              <a:rPr lang="ru-RU" sz="2400" b="1" dirty="0" err="1"/>
              <a:t>classification</a:t>
            </a:r>
            <a:r>
              <a:rPr lang="ru-RU" sz="2400" b="1" dirty="0"/>
              <a:t>: </a:t>
            </a:r>
            <a:r>
              <a:rPr lang="ru-RU" sz="2400" dirty="0"/>
              <a:t>классы заданы описаниями («фото собаки», «фото кошки»), CLIP выбирает самый близкий текст.</a:t>
            </a:r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708295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D3B538-C0A5-B848-92BD-E1BA0AB2E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Развитие мультимодальных моделей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9532437-ECC9-AD2E-73A1-0F398C12C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63" y="1690688"/>
            <a:ext cx="7527601" cy="35329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44ECF7D-0475-1D23-9CAE-BE615F226DFB}"/>
              </a:ext>
            </a:extLst>
          </p:cNvPr>
          <p:cNvSpPr txBox="1"/>
          <p:nvPr/>
        </p:nvSpPr>
        <p:spPr>
          <a:xfrm>
            <a:off x="838200" y="6338986"/>
            <a:ext cx="37962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The Evolution of Multimodal Model Architectures</a:t>
            </a:r>
            <a:endParaRPr lang="ru-RU" sz="14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633293-1E9F-FE66-DAB6-CA26DBB43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1564" y="1690688"/>
            <a:ext cx="4280338" cy="5067464"/>
          </a:xfrm>
        </p:spPr>
        <p:txBody>
          <a:bodyPr>
            <a:normAutofit fontScale="92500" lnSpcReduction="10000"/>
          </a:bodyPr>
          <a:lstStyle/>
          <a:p>
            <a:r>
              <a:rPr lang="en-US" sz="1600" b="1" dirty="0"/>
              <a:t>Type-A: Standard Cross-attention based Deep Fusion (SCDF)</a:t>
            </a:r>
            <a:br>
              <a:rPr lang="en-US" sz="1600" dirty="0"/>
            </a:br>
            <a:r>
              <a:rPr lang="ru-RU" sz="1600" dirty="0"/>
              <a:t>Использует стандартный </a:t>
            </a:r>
            <a:r>
              <a:rPr lang="en-US" sz="1600" dirty="0"/>
              <a:t>cross-attention </a:t>
            </a:r>
            <a:r>
              <a:rPr lang="ru-RU" sz="1600" dirty="0"/>
              <a:t>для слияния модальностей внутри внутренних слоёв модели.</a:t>
            </a:r>
          </a:p>
          <a:p>
            <a:r>
              <a:rPr lang="en-US" sz="1600" b="1" dirty="0"/>
              <a:t>Type-B: Custom Layer based Deep Fusion (CLDF)</a:t>
            </a:r>
            <a:br>
              <a:rPr lang="en-US" sz="1600" b="1" dirty="0"/>
            </a:br>
            <a:r>
              <a:rPr lang="ru-RU" sz="1600" dirty="0"/>
              <a:t>Вместо стандартного </a:t>
            </a:r>
            <a:r>
              <a:rPr lang="en-US" sz="1600" dirty="0"/>
              <a:t>cross-attention </a:t>
            </a:r>
            <a:r>
              <a:rPr lang="ru-RU" sz="1600" dirty="0"/>
              <a:t>использует специальные архитектурные блоки для слияния модальностей. Может быть кастомный </a:t>
            </a:r>
            <a:r>
              <a:rPr lang="en-US" sz="1600" dirty="0"/>
              <a:t>cross-attention  </a:t>
            </a:r>
            <a:r>
              <a:rPr lang="ru-RU" sz="1600" dirty="0"/>
              <a:t>или вообще другие </a:t>
            </a:r>
            <a:r>
              <a:rPr lang="en-US" sz="1600" dirty="0"/>
              <a:t>learnable </a:t>
            </a:r>
            <a:r>
              <a:rPr lang="ru-RU" sz="1600" dirty="0"/>
              <a:t>слои</a:t>
            </a:r>
          </a:p>
          <a:p>
            <a:r>
              <a:rPr lang="en-US" sz="1600" b="1" dirty="0"/>
              <a:t>Type-C: Non-Tokenized Early Fusion (NTEF)</a:t>
            </a:r>
            <a:br>
              <a:rPr lang="en-US" sz="1600" dirty="0"/>
            </a:br>
            <a:r>
              <a:rPr lang="ru-RU" sz="1600" dirty="0"/>
              <a:t>Использует </a:t>
            </a:r>
            <a:r>
              <a:rPr lang="en-US" sz="1600" dirty="0"/>
              <a:t>modality-specific encoders, </a:t>
            </a:r>
            <a:r>
              <a:rPr lang="ru-RU" sz="1600" dirty="0"/>
              <a:t>которые преобразуют модальности вектора, и эти представления склеиваются/объединяются на входе в единую последовательность.</a:t>
            </a:r>
          </a:p>
          <a:p>
            <a:r>
              <a:rPr lang="ru-RU" sz="1600" b="1" dirty="0"/>
              <a:t>Type-D: </a:t>
            </a:r>
            <a:r>
              <a:rPr lang="ru-RU" sz="1600" b="1" dirty="0" err="1"/>
              <a:t>Tokenized</a:t>
            </a:r>
            <a:r>
              <a:rPr lang="ru-RU" sz="1600" b="1" dirty="0"/>
              <a:t> </a:t>
            </a:r>
            <a:r>
              <a:rPr lang="ru-RU" sz="1600" b="1" dirty="0" err="1"/>
              <a:t>Early</a:t>
            </a:r>
            <a:r>
              <a:rPr lang="ru-RU" sz="1600" b="1" dirty="0"/>
              <a:t> Fusion (TEF)</a:t>
            </a:r>
            <a:br>
              <a:rPr lang="ru-RU" sz="1600" dirty="0"/>
            </a:br>
            <a:r>
              <a:rPr lang="ru-RU" sz="1600" dirty="0"/>
              <a:t>Каждая модальность токенизируется в дискретные токены (например, через VQ-VAE, BPE-подобные схемы для изображений и т.п.), и все модальности сводятся к единой последовательности дискретных токенов на входе в модель. </a:t>
            </a:r>
          </a:p>
          <a:p>
            <a:pPr marL="0" indent="0">
              <a:buNone/>
            </a:pP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25515065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8A6C58-4363-137A-83AC-8068FA608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Другие мультимодальные связки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DC9C07E-91DF-C0C2-7DCC-E538522B0E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0423" y="1559295"/>
            <a:ext cx="6291154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76B97C-040C-83F5-233F-431F902C0FBE}"/>
              </a:ext>
            </a:extLst>
          </p:cNvPr>
          <p:cNvSpPr txBox="1"/>
          <p:nvPr/>
        </p:nvSpPr>
        <p:spPr>
          <a:xfrm>
            <a:off x="838200" y="6492875"/>
            <a:ext cx="47840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https://yatalks.yandex.ru/ru/hub/silnyj-ii--mif-ili-uzhe-realnost</a:t>
            </a:r>
            <a:r>
              <a:rPr lang="ru-RU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4637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976BBF-BD73-EA85-B8AC-4F54ABC04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Табличные данные: постановка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CD60A84-D71D-CB30-EDC7-C0B917D969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ru-RU" dirty="0"/>
                  <a:t>Трансформер нужно научить выдавать представление строки / таблицы, из которого легко предсказывать </a:t>
                </a:r>
                <a14:m>
                  <m:oMath xmlns:m="http://schemas.openxmlformats.org/officeDocument/2006/math">
                    <m:r>
                      <a:rPr lang="ru-RU" i="1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ru-RU" dirty="0"/>
                  <a:t>.</a:t>
                </a:r>
                <a:endParaRPr lang="en-US" dirty="0"/>
              </a:p>
              <a:p>
                <a:pPr marL="0" indent="0">
                  <a:buNone/>
                </a:pPr>
                <a:r>
                  <a:rPr lang="ru-RU" dirty="0"/>
                  <a:t>Ключевой вопрос: что считать токеном?</a:t>
                </a:r>
              </a:p>
              <a:p>
                <a:r>
                  <a:rPr lang="ru-RU" dirty="0"/>
                  <a:t>Признаки как токены (</a:t>
                </a:r>
                <a:r>
                  <a:rPr lang="en-US" dirty="0"/>
                  <a:t>columns-as-tokens / per-row)</a:t>
                </a:r>
              </a:p>
              <a:p>
                <a:r>
                  <a:rPr lang="en-US" dirty="0" err="1"/>
                  <a:t>Объекты</a:t>
                </a:r>
                <a:r>
                  <a:rPr lang="en-US" dirty="0"/>
                  <a:t> </a:t>
                </a:r>
                <a:r>
                  <a:rPr lang="en-US" dirty="0" err="1"/>
                  <a:t>как</a:t>
                </a:r>
                <a:r>
                  <a:rPr lang="en-US" dirty="0"/>
                  <a:t> </a:t>
                </a:r>
                <a:r>
                  <a:rPr lang="en-US" dirty="0" err="1"/>
                  <a:t>токены</a:t>
                </a:r>
                <a:r>
                  <a:rPr lang="en-US" dirty="0"/>
                  <a:t> (rows-as-tokens / per-table or per-batch)</a:t>
                </a:r>
              </a:p>
              <a:p>
                <a:endParaRPr lang="ru-RU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6CD60A84-D71D-CB30-EDC7-C0B917D969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2241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17093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2" name="Picture 4" descr="Transformers for Tabular Data: TabTransformer Deep Dive | Towards Data  Science">
            <a:extLst>
              <a:ext uri="{FF2B5EF4-FFF2-40B4-BE49-F238E27FC236}">
                <a16:creationId xmlns:a16="http://schemas.microsoft.com/office/drawing/2014/main" id="{E1E53A89-4551-C4B3-36D8-F01E44252C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215" y="2372792"/>
            <a:ext cx="6894786" cy="38118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71F946-1337-E8DA-6FD0-148C7A013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TabTransformer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348A846-9C83-BE49-28E2-BC9A32F14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20807" cy="132556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 err="1"/>
              <a:t>TabTransformer</a:t>
            </a:r>
            <a:r>
              <a:rPr lang="ru-RU" dirty="0"/>
              <a:t> — это способ применить трансформер к табличке с большим количеством категориальных признаков, чтобы вместо «сырых </a:t>
            </a:r>
            <a:r>
              <a:rPr lang="ru-RU" dirty="0" err="1"/>
              <a:t>one‑hot’ов</a:t>
            </a:r>
            <a:r>
              <a:rPr lang="ru-RU" dirty="0"/>
              <a:t>» использовать контекстуальные </a:t>
            </a:r>
            <a:r>
              <a:rPr lang="ru-RU" dirty="0" err="1"/>
              <a:t>эмбеддинги</a:t>
            </a:r>
            <a:r>
              <a:rPr lang="ru-RU" dirty="0"/>
              <a:t> признаков.</a:t>
            </a:r>
          </a:p>
          <a:p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91525E-2B19-D71D-1E26-62931E562276}"/>
              </a:ext>
            </a:extLst>
          </p:cNvPr>
          <p:cNvSpPr txBox="1"/>
          <p:nvPr/>
        </p:nvSpPr>
        <p:spPr>
          <a:xfrm>
            <a:off x="838200" y="6338986"/>
            <a:ext cx="52899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TabTransformer: Tabular Data Modeling Using Contextual Embeddings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7705286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A911DA-9832-5C63-E386-5A137B93B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Табличные трансформеры </a:t>
            </a:r>
            <a:r>
              <a:rPr lang="en-US" dirty="0"/>
              <a:t>vs GBDT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3EDEAF-A557-C2A4-FFA1-D265B7471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ru-RU" dirty="0"/>
              <a:t>GBDT остаются доминантой на большинстве классических табличных задач. </a:t>
            </a:r>
          </a:p>
          <a:p>
            <a:r>
              <a:rPr lang="ru-RU" dirty="0"/>
              <a:t>Трансформеры — нишевое, но растущее решение для специфичных сценариев.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Когда оправданы трансформеры</a:t>
            </a:r>
          </a:p>
          <a:p>
            <a:r>
              <a:rPr lang="ru-RU" dirty="0"/>
              <a:t>Много </a:t>
            </a:r>
            <a:r>
              <a:rPr lang="ru-RU" dirty="0" err="1"/>
              <a:t>high-cardinality</a:t>
            </a:r>
            <a:r>
              <a:rPr lang="ru-RU" dirty="0"/>
              <a:t> категориальных признаков</a:t>
            </a:r>
          </a:p>
          <a:p>
            <a:r>
              <a:rPr lang="en-US" dirty="0"/>
              <a:t>Semi-supervised / self-supervised pretraining</a:t>
            </a:r>
          </a:p>
          <a:p>
            <a:r>
              <a:rPr lang="en-US" dirty="0"/>
              <a:t>Transfer learning </a:t>
            </a:r>
            <a:r>
              <a:rPr lang="ru-RU" dirty="0"/>
              <a:t>между задачами</a:t>
            </a:r>
          </a:p>
          <a:p>
            <a:r>
              <a:rPr lang="ru-RU" dirty="0"/>
              <a:t>Очень большие датасеты + </a:t>
            </a:r>
            <a:r>
              <a:rPr lang="en-US" dirty="0"/>
              <a:t>GPU</a:t>
            </a:r>
          </a:p>
          <a:p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8992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E5DD82-9149-EC68-A528-E966F3D66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Рекомендательные системы</a:t>
            </a:r>
          </a:p>
        </p:txBody>
      </p:sp>
      <p:pic>
        <p:nvPicPr>
          <p:cNvPr id="13314" name="Picture 2" descr="Why Transformers4Rec? — Transformers4Rec documentation">
            <a:extLst>
              <a:ext uri="{FF2B5EF4-FFF2-40B4-BE49-F238E27FC236}">
                <a16:creationId xmlns:a16="http://schemas.microsoft.com/office/drawing/2014/main" id="{13D09B42-2A7E-5598-4F66-56EAE94E4CA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553" y="2548510"/>
            <a:ext cx="9624894" cy="2842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05538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B52690-38C5-E4CC-0972-11F1FC3AE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SASRec</a:t>
            </a:r>
            <a:endParaRPr lang="ru-RU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D99DA164-D460-169B-DB01-BA2545D42A7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ru-RU" sz="2000" dirty="0"/>
                  <a:t>Идея: сделать аналог GPT для рекомендаций — каждая позиция смотрит только в прошлое, модель учится предсказывать следующий </a:t>
                </a:r>
                <a:r>
                  <a:rPr lang="ru-RU" sz="2000" dirty="0" err="1"/>
                  <a:t>item</a:t>
                </a:r>
                <a:r>
                  <a:rPr lang="ru-RU" sz="2000" dirty="0"/>
                  <a:t> по истории.</a:t>
                </a: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ru-RU" sz="2000" dirty="0"/>
                  <a:t>Похожа на языковую модель по </a:t>
                </a:r>
                <a:r>
                  <a:rPr lang="en-US" sz="2000" dirty="0"/>
                  <a:t>item’</a:t>
                </a:r>
                <a:r>
                  <a:rPr lang="ru-RU" sz="2000" dirty="0" err="1"/>
                  <a:t>ам</a:t>
                </a:r>
                <a:r>
                  <a:rPr lang="ru-RU" sz="2000" dirty="0"/>
                  <a:t>:</a:t>
                </a:r>
                <a:br>
                  <a:rPr lang="ru-RU" sz="2000" dirty="0"/>
                </a:br>
                <a14:m>
                  <m:oMath xmlns:m="http://schemas.openxmlformats.org/officeDocument/2006/math">
                    <m:r>
                      <a:rPr lang="ru-RU" sz="2000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sepChr m:val=","/>
                        <m:ctrlPr>
                          <a:rPr lang="ar-AE" sz="20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ar-AE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ar-AE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ar-AE" sz="2000"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ar-AE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  <m:e>
                        <m:r>
                          <a:rPr lang="ar-AE" sz="2000">
                            <a:latin typeface="Cambria Math" panose="02040503050406030204" pitchFamily="18" charset="0"/>
                          </a:rPr>
                          <m:t>∣</m:t>
                        </m:r>
                      </m:e>
                      <m:e>
                        <m:sSub>
                          <m:sSubPr>
                            <m:ctrlPr>
                              <a:rPr lang="ar-AE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ar-AE" sz="200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ar-AE" sz="2000">
                            <a:latin typeface="Cambria Math" panose="02040503050406030204" pitchFamily="18" charset="0"/>
                          </a:rPr>
                          <m:t>…</m:t>
                        </m:r>
                        <m:sSub>
                          <m:sSubPr>
                            <m:ctrlPr>
                              <a:rPr lang="ar-AE" sz="20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ar-AE" sz="2000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e>
                          <m:sub>
                            <m:r>
                              <a:rPr lang="ar-AE" sz="20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r>
                  <a:rPr lang="ar-AE" sz="2000" dirty="0"/>
                  <a:t>.</a:t>
                </a: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r>
                  <a:rPr lang="en-US" sz="2000" dirty="0"/>
                  <a:t>Attention </a:t>
                </a:r>
                <a:r>
                  <a:rPr lang="ru-RU" sz="2000" dirty="0"/>
                  <a:t>позволяет учитывать </a:t>
                </a:r>
                <a:r>
                  <a:rPr lang="en-US" sz="2000" dirty="0"/>
                  <a:t>long-range </a:t>
                </a:r>
                <a:r>
                  <a:rPr lang="ru-RU" sz="2000" dirty="0"/>
                  <a:t>паттерны в истории: комбинации давних действий, повторяемые мотивы и т.п.</a:t>
                </a:r>
              </a:p>
              <a:p>
                <a:pPr marL="0" indent="0">
                  <a:buNone/>
                </a:pPr>
                <a:endParaRPr lang="ru-RU" sz="2000" dirty="0"/>
              </a:p>
            </p:txBody>
          </p:sp>
        </mc:Choice>
        <mc:Fallback xmlns="">
          <p:sp>
            <p:nvSpPr>
              <p:cNvPr id="3" name="Объект 2">
                <a:extLst>
                  <a:ext uri="{FF2B5EF4-FFF2-40B4-BE49-F238E27FC236}">
                    <a16:creationId xmlns:a16="http://schemas.microsoft.com/office/drawing/2014/main" id="{D99DA164-D460-169B-DB01-BA2545D42A7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257800" cy="4351338"/>
              </a:xfrm>
              <a:blipFill>
                <a:blip r:embed="rId2"/>
                <a:stretch>
                  <a:fillRect l="-1276" t="-1401" r="-1508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338" name="Picture 2" descr="Конспект-обзор на статьи по Recsys+Transformers / Хабр">
            <a:extLst>
              <a:ext uri="{FF2B5EF4-FFF2-40B4-BE49-F238E27FC236}">
                <a16:creationId xmlns:a16="http://schemas.microsoft.com/office/drawing/2014/main" id="{D9A98E03-9928-8630-E57E-4A6C36EA0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9912" y="1825625"/>
            <a:ext cx="5330660" cy="3890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A1CEA7A-E333-6886-1EDF-FC76BF579E70}"/>
              </a:ext>
            </a:extLst>
          </p:cNvPr>
          <p:cNvSpPr txBox="1"/>
          <p:nvPr/>
        </p:nvSpPr>
        <p:spPr>
          <a:xfrm>
            <a:off x="838200" y="6338986"/>
            <a:ext cx="39412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4"/>
              </a:rPr>
              <a:t>SASRec: Self-Attentive Sequential Recommendation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20818921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60E41F-B3F5-6D76-3DB1-1AA3BBB99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BERT4Rec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CB1AAD-561C-B4C9-B66C-900F17B49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2840" y="1825625"/>
            <a:ext cx="491095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dirty="0"/>
              <a:t>Идея: сделать аналог BERT — каждая позиция видит и прошлое, и будущее, а модель учится восстанавливать замаскированные </a:t>
            </a:r>
            <a:r>
              <a:rPr lang="ru-RU" sz="2000" dirty="0" err="1"/>
              <a:t>item’ы</a:t>
            </a:r>
            <a:r>
              <a:rPr lang="ru-RU" sz="2000" dirty="0"/>
              <a:t> по всему контексту.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ru-RU" sz="2000" dirty="0"/>
              <a:t>Учится плотным представлениям </a:t>
            </a:r>
            <a:r>
              <a:rPr lang="ru-RU" sz="2000" dirty="0" err="1"/>
              <a:t>item’ов</a:t>
            </a:r>
            <a:r>
              <a:rPr lang="ru-RU" sz="2000" dirty="0"/>
              <a:t> и их окружения.</a:t>
            </a:r>
            <a:endParaRPr lang="en-US" sz="2000" dirty="0"/>
          </a:p>
          <a:p>
            <a:pPr marL="0" indent="0">
              <a:buNone/>
            </a:pPr>
            <a:endParaRPr lang="ru-RU" sz="2000" dirty="0"/>
          </a:p>
          <a:p>
            <a:pPr marL="0" indent="0">
              <a:buNone/>
            </a:pPr>
            <a:r>
              <a:rPr lang="ru-RU" sz="2000" dirty="0"/>
              <a:t>Позиция узнаёт о паттернах и слева, и справа — модель хорошо кодирует общий «плейлист»/сессию, а не только движение вперёд.</a:t>
            </a:r>
          </a:p>
          <a:p>
            <a:pPr marL="0" indent="0">
              <a:buNone/>
            </a:pPr>
            <a:endParaRPr lang="ru-RU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5FF6CD-081F-4EB5-FEF8-29C0BC739DAC}"/>
              </a:ext>
            </a:extLst>
          </p:cNvPr>
          <p:cNvSpPr txBox="1"/>
          <p:nvPr/>
        </p:nvSpPr>
        <p:spPr>
          <a:xfrm>
            <a:off x="838200" y="6338986"/>
            <a:ext cx="76150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2"/>
              </a:rPr>
              <a:t>BERT4Rec: Sequential Recommendation with Bidirectional Encoder Representations from Transformer</a:t>
            </a:r>
            <a:endParaRPr lang="ru-RU" sz="1400" dirty="0"/>
          </a:p>
        </p:txBody>
      </p:sp>
      <p:pic>
        <p:nvPicPr>
          <p:cNvPr id="15362" name="Picture 2" descr="Конспект-обзор на статьи по Recsys+Transformers / Хабр">
            <a:extLst>
              <a:ext uri="{FF2B5EF4-FFF2-40B4-BE49-F238E27FC236}">
                <a16:creationId xmlns:a16="http://schemas.microsoft.com/office/drawing/2014/main" id="{ECBC6DB8-06EA-180B-60DB-B44944B389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975" y="1690687"/>
            <a:ext cx="4168665" cy="4360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20008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C334BA1-7A08-EAAD-DF98-D00BEDC47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Универсальность трансформеров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D5B714D-A4B5-5A60-0CE6-FA6591CDA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Трансформер хорош тем, что универсален — архитектуре неважно, какие векторы перемножать и складывать, лишь бы они были подходящей размерности и лишь бы был датасет, на котором можно обучаться. </a:t>
            </a:r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06425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EB9AFB-AB69-170F-99BD-3B3EF2FF3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Взрыв успеха в </a:t>
            </a:r>
            <a:r>
              <a:rPr lang="en-US" dirty="0"/>
              <a:t>NLP </a:t>
            </a:r>
            <a:endParaRPr lang="ru-RU" dirty="0"/>
          </a:p>
        </p:txBody>
      </p:sp>
      <p:pic>
        <p:nvPicPr>
          <p:cNvPr id="1026" name="Picture 2" descr="Vinija's Notes • Models • Transformers">
            <a:extLst>
              <a:ext uri="{FF2B5EF4-FFF2-40B4-BE49-F238E27FC236}">
                <a16:creationId xmlns:a16="http://schemas.microsoft.com/office/drawing/2014/main" id="{2E0650E7-FBF9-4A2F-BED5-EADF49155AA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3759" y="1690688"/>
            <a:ext cx="8044481" cy="4568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84847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8E41B6-3E4F-BD17-AD51-43AF77005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Где трансформеры особенно полезны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1544C4E-92FE-90F6-FFE4-0C3F025979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Большие объемы данных</a:t>
            </a:r>
          </a:p>
          <a:p>
            <a:r>
              <a:rPr lang="ru-RU" dirty="0"/>
              <a:t>Длинные зависимости</a:t>
            </a:r>
          </a:p>
          <a:p>
            <a:r>
              <a:rPr lang="ru-RU" dirty="0"/>
              <a:t>Сложные взаимодействия признаков</a:t>
            </a:r>
          </a:p>
          <a:p>
            <a:r>
              <a:rPr lang="ru-RU" dirty="0"/>
              <a:t>Мультимодальные задачи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557398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757E55-233F-F0FC-2830-FFBF64149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Токенизация всего мира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2EB2101-D6BD-A4FB-1F2B-244AF552F29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599" y="1551999"/>
            <a:ext cx="4236801" cy="494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918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383AE9-2BF0-A542-8AFE-468B36036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ViT</a:t>
            </a:r>
            <a:r>
              <a:rPr lang="ru-RU" dirty="0"/>
              <a:t>: </a:t>
            </a:r>
            <a:r>
              <a:rPr lang="en-US" dirty="0"/>
              <a:t>Visual Transformer</a:t>
            </a:r>
            <a:endParaRPr lang="ru-RU" dirty="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80B744E7-F1A6-FABF-E268-D010BD8E3C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97784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ru-RU" b="1" dirty="0"/>
              <a:t>Ключевые этапы:</a:t>
            </a:r>
          </a:p>
          <a:p>
            <a:r>
              <a:rPr lang="ru-RU" b="1" dirty="0"/>
              <a:t>Разбиение изображения на патчи</a:t>
            </a:r>
            <a:r>
              <a:rPr lang="ru-RU" dirty="0"/>
              <a:t>: вместо обработки всего изображения целиком, </a:t>
            </a:r>
            <a:r>
              <a:rPr lang="ru-RU" dirty="0" err="1"/>
              <a:t>ViT</a:t>
            </a:r>
            <a:r>
              <a:rPr lang="ru-RU" dirty="0"/>
              <a:t> делит его на небольшие фрагменты (патчи), например, размером 16x16 пикселей.</a:t>
            </a:r>
          </a:p>
          <a:p>
            <a:r>
              <a:rPr lang="ru-RU" b="1" dirty="0"/>
              <a:t>Преобразование патчей в </a:t>
            </a:r>
            <a:r>
              <a:rPr lang="ru-RU" b="1" dirty="0" err="1"/>
              <a:t>эмбеддинги</a:t>
            </a:r>
            <a:r>
              <a:rPr lang="ru-RU" dirty="0"/>
              <a:t>: каждый патч преобразуется в вектор фиксированной длины.</a:t>
            </a:r>
          </a:p>
          <a:p>
            <a:r>
              <a:rPr lang="ru-RU" b="1" dirty="0"/>
              <a:t>Добавление позиционного кодирования</a:t>
            </a:r>
            <a:r>
              <a:rPr lang="ru-RU" dirty="0"/>
              <a:t>: поскольку трансформеры не учитывают порядок входных данных, добавляется информация о позиции каждого патча.</a:t>
            </a:r>
          </a:p>
          <a:p>
            <a:r>
              <a:rPr lang="ru-RU" b="1" dirty="0"/>
              <a:t>Применение механизма внимания</a:t>
            </a:r>
            <a:r>
              <a:rPr lang="ru-RU" dirty="0"/>
              <a:t>: модель обучается определять, какие части изображения наиболее важны для выполнения конкретной задачи.</a:t>
            </a:r>
          </a:p>
          <a:p>
            <a:r>
              <a:rPr lang="ru-RU" b="1" dirty="0"/>
              <a:t>Использование модуля из </a:t>
            </a:r>
            <a:r>
              <a:rPr lang="ru-RU" b="1" dirty="0" err="1"/>
              <a:t>полносвязных</a:t>
            </a:r>
            <a:r>
              <a:rPr lang="ru-RU" b="1" dirty="0"/>
              <a:t> слоев для классификации</a:t>
            </a:r>
          </a:p>
          <a:p>
            <a:endParaRPr lang="ru-RU" dirty="0"/>
          </a:p>
        </p:txBody>
      </p:sp>
      <p:pic>
        <p:nvPicPr>
          <p:cNvPr id="7" name="Picture 4" descr="Архитектура VIT и энкодера трансформера">
            <a:extLst>
              <a:ext uri="{FF2B5EF4-FFF2-40B4-BE49-F238E27FC236}">
                <a16:creationId xmlns:a16="http://schemas.microsoft.com/office/drawing/2014/main" id="{1C626E81-9E1F-C90E-785B-8148B50FA2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5354" y="1899683"/>
            <a:ext cx="6991350" cy="3857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A863A0-1027-077F-12FE-C56110E597E4}"/>
              </a:ext>
            </a:extLst>
          </p:cNvPr>
          <p:cNvSpPr txBox="1"/>
          <p:nvPr/>
        </p:nvSpPr>
        <p:spPr>
          <a:xfrm>
            <a:off x="838200" y="6338986"/>
            <a:ext cx="58103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An Image is Worth 16x16 Words: Transformers for Image Recognition at Scale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228868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3A564E-EE63-95CB-B0D7-C0AA85E12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ViT</a:t>
            </a:r>
            <a:r>
              <a:rPr lang="en-US" dirty="0"/>
              <a:t> vs CNN </a:t>
            </a:r>
            <a:endParaRPr lang="ru-RU" dirty="0"/>
          </a:p>
        </p:txBody>
      </p:sp>
      <p:pic>
        <p:nvPicPr>
          <p:cNvPr id="3074" name="Picture 2" descr="Vision Transformer vs. CNN: A Comparison of Two Image Processing Giants |  by Hassaan Idrees | Medium">
            <a:extLst>
              <a:ext uri="{FF2B5EF4-FFF2-40B4-BE49-F238E27FC236}">
                <a16:creationId xmlns:a16="http://schemas.microsoft.com/office/drawing/2014/main" id="{45C00DE6-10E0-DB0B-D9E0-9A719C0BB39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4693" y="1825625"/>
            <a:ext cx="602261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02A8BA0-2915-54A9-C509-30064468F3F3}"/>
              </a:ext>
            </a:extLst>
          </p:cNvPr>
          <p:cNvSpPr txBox="1"/>
          <p:nvPr/>
        </p:nvSpPr>
        <p:spPr>
          <a:xfrm>
            <a:off x="838200" y="6338986"/>
            <a:ext cx="58103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Vision Transformer vs. CNN: A Comparison of Two Image Processing Giants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292110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227513-569F-F31C-CDB2-CD97131DB1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ViT</a:t>
            </a:r>
            <a:r>
              <a:rPr lang="en-US" dirty="0"/>
              <a:t>-</a:t>
            </a:r>
            <a:r>
              <a:rPr lang="ru-RU" dirty="0"/>
              <a:t>экосистема: </a:t>
            </a:r>
            <a:r>
              <a:rPr lang="en-US" dirty="0" err="1"/>
              <a:t>DeiT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DF1920-3A13-009D-FB32-F238E082B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8437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000" b="1" dirty="0"/>
              <a:t>Data-</a:t>
            </a:r>
            <a:r>
              <a:rPr lang="ru-RU" sz="2000" b="1" dirty="0" err="1"/>
              <a:t>efficient</a:t>
            </a:r>
            <a:r>
              <a:rPr lang="ru-RU" sz="2000" b="1" dirty="0"/>
              <a:t> Image </a:t>
            </a:r>
            <a:r>
              <a:rPr lang="ru-RU" sz="2000" b="1" dirty="0" err="1"/>
              <a:t>Transformers</a:t>
            </a:r>
            <a:r>
              <a:rPr lang="ru-RU" sz="2000" b="1" dirty="0"/>
              <a:t> (</a:t>
            </a:r>
            <a:r>
              <a:rPr lang="ru-RU" sz="2000" b="1" dirty="0" err="1"/>
              <a:t>DeiT</a:t>
            </a:r>
            <a:r>
              <a:rPr lang="ru-RU" sz="2000" b="1" dirty="0"/>
              <a:t>) </a:t>
            </a:r>
            <a:r>
              <a:rPr lang="ru-RU" sz="2000" dirty="0"/>
              <a:t>атакует фундаментальную проблему </a:t>
            </a:r>
            <a:r>
              <a:rPr lang="ru-RU" sz="2000" dirty="0" err="1"/>
              <a:t>ViT</a:t>
            </a:r>
            <a:r>
              <a:rPr lang="ru-RU" sz="2000" dirty="0"/>
              <a:t> — зависимость от массивных датасетов.</a:t>
            </a:r>
          </a:p>
          <a:p>
            <a:pPr marL="0" indent="0">
              <a:buNone/>
            </a:pPr>
            <a:r>
              <a:rPr lang="ru-RU" sz="2000" dirty="0"/>
              <a:t>Оригинальный </a:t>
            </a:r>
            <a:r>
              <a:rPr lang="ru-RU" sz="2000" dirty="0" err="1"/>
              <a:t>ViT</a:t>
            </a:r>
            <a:r>
              <a:rPr lang="ru-RU" sz="2000" dirty="0"/>
              <a:t> требовал </a:t>
            </a:r>
            <a:r>
              <a:rPr lang="ru-RU" sz="2000" dirty="0" err="1"/>
              <a:t>предобучения</a:t>
            </a:r>
            <a:r>
              <a:rPr lang="ru-RU" sz="2000" dirty="0"/>
              <a:t> на JFT-300M (300 миллионов изображений) для достижения </a:t>
            </a:r>
            <a:r>
              <a:rPr lang="en-US" sz="2000" dirty="0"/>
              <a:t>SOTA</a:t>
            </a:r>
            <a:r>
              <a:rPr lang="ru-RU" sz="2000" dirty="0"/>
              <a:t> результатов. </a:t>
            </a:r>
            <a:r>
              <a:rPr lang="ru-RU" sz="2000" dirty="0" err="1"/>
              <a:t>DeiT</a:t>
            </a:r>
            <a:r>
              <a:rPr lang="ru-RU" sz="2000" dirty="0"/>
              <a:t> радикально снижает этот барьер, обучаясь на публично доступном ImageNet-1K (1 миллион изображений)</a:t>
            </a:r>
          </a:p>
        </p:txBody>
      </p:sp>
      <p:pic>
        <p:nvPicPr>
          <p:cNvPr id="4098" name="Picture 2" descr="What exactly is a Data efficient image Transformer (DeiT)?">
            <a:extLst>
              <a:ext uri="{FF2B5EF4-FFF2-40B4-BE49-F238E27FC236}">
                <a16:creationId xmlns:a16="http://schemas.microsoft.com/office/drawing/2014/main" id="{4DEE6AE9-6521-0633-EBC2-AB24CB419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8752" y="1690688"/>
            <a:ext cx="5383812" cy="5167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9A233B-76CF-E989-3974-680A3F65A0B9}"/>
              </a:ext>
            </a:extLst>
          </p:cNvPr>
          <p:cNvSpPr txBox="1"/>
          <p:nvPr/>
        </p:nvSpPr>
        <p:spPr>
          <a:xfrm>
            <a:off x="770823" y="6338986"/>
            <a:ext cx="55559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Training data-efficient image transformers &amp; distillation through attention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845584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A7A7D0-CD0B-EB64-ED58-9A679FA20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299945C-CF51-C74D-596B-D545BFFA8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ViT</a:t>
            </a:r>
            <a:r>
              <a:rPr lang="en-US" dirty="0"/>
              <a:t>-</a:t>
            </a:r>
            <a:r>
              <a:rPr lang="ru-RU" dirty="0"/>
              <a:t>экосистема: </a:t>
            </a:r>
            <a:r>
              <a:rPr lang="en-US" dirty="0"/>
              <a:t>Swin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7864EA7-0060-5A12-2AEF-8B962F215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792"/>
            <a:ext cx="10515600" cy="46561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Swin Transformer ("Shifted Window") </a:t>
            </a:r>
            <a:r>
              <a:rPr lang="ru-RU" sz="1800" dirty="0"/>
              <a:t>решает ортогональную проблему — квадратичную вычислительную сложность </a:t>
            </a:r>
            <a:r>
              <a:rPr lang="en-US" sz="1800" dirty="0" err="1"/>
              <a:t>ViT</a:t>
            </a:r>
            <a:r>
              <a:rPr lang="en-US" sz="1800" dirty="0"/>
              <a:t> </a:t>
            </a:r>
            <a:r>
              <a:rPr lang="ru-RU" sz="1800" dirty="0"/>
              <a:t>и отсутствие </a:t>
            </a:r>
            <a:r>
              <a:rPr lang="en-US" sz="1800" dirty="0"/>
              <a:t>multi-scale feature representations. </a:t>
            </a:r>
            <a:r>
              <a:rPr lang="ru-RU" sz="1800" dirty="0"/>
              <a:t>В то время как </a:t>
            </a:r>
            <a:r>
              <a:rPr lang="en-US" sz="1800" dirty="0" err="1"/>
              <a:t>DeiT</a:t>
            </a:r>
            <a:r>
              <a:rPr lang="en-US" sz="1800" dirty="0"/>
              <a:t> </a:t>
            </a:r>
            <a:r>
              <a:rPr lang="ru-RU" sz="1800" dirty="0"/>
              <a:t>сохраняет архитектуру глобального </a:t>
            </a:r>
            <a:r>
              <a:rPr lang="en-US" sz="1800" dirty="0"/>
              <a:t>attention, Swin </a:t>
            </a:r>
            <a:r>
              <a:rPr lang="ru-RU" sz="1800" dirty="0"/>
              <a:t>радикально переосмысливает механизм внимания через локализацию и иерархию.</a:t>
            </a:r>
          </a:p>
        </p:txBody>
      </p:sp>
      <p:pic>
        <p:nvPicPr>
          <p:cNvPr id="5122" name="Picture 2" descr="GitHub - rishigami/Swin-Transformer-TF: Tensorflow implementation of Swin  Transformer model.">
            <a:extLst>
              <a:ext uri="{FF2B5EF4-FFF2-40B4-BE49-F238E27FC236}">
                <a16:creationId xmlns:a16="http://schemas.microsoft.com/office/drawing/2014/main" id="{4157196F-DE07-1D3B-E68E-46319EB43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2906" y="2599406"/>
            <a:ext cx="6506188" cy="3577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4DD4F2-BE70-3CFC-4A5E-16F5DEF04990}"/>
              </a:ext>
            </a:extLst>
          </p:cNvPr>
          <p:cNvSpPr txBox="1"/>
          <p:nvPr/>
        </p:nvSpPr>
        <p:spPr>
          <a:xfrm>
            <a:off x="838200" y="6338986"/>
            <a:ext cx="55279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hlinkClick r:id="rId3"/>
              </a:rPr>
              <a:t>Swin Transformer: Hierarchical Vision Transformer using Shifted Windows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046880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EE4FF2-E372-055F-1B77-34BB39C2E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Сегментация и </a:t>
            </a:r>
            <a:r>
              <a:rPr lang="en-US" dirty="0"/>
              <a:t>dense-</a:t>
            </a:r>
            <a:r>
              <a:rPr lang="ru-RU" dirty="0"/>
              <a:t>задачи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552F3A5-1FCE-7E84-F277-C41B45D44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dirty="0"/>
              <a:t>Vision </a:t>
            </a:r>
            <a:r>
              <a:rPr lang="ru-RU" dirty="0" err="1"/>
              <a:t>Transformers</a:t>
            </a:r>
            <a:r>
              <a:rPr lang="ru-RU" dirty="0"/>
              <a:t> революционизировали не только классификацию изображений, но и задачи </a:t>
            </a:r>
            <a:r>
              <a:rPr lang="ru-RU" dirty="0" err="1"/>
              <a:t>dense</a:t>
            </a:r>
            <a:r>
              <a:rPr lang="ru-RU" dirty="0"/>
              <a:t> </a:t>
            </a:r>
            <a:r>
              <a:rPr lang="ru-RU" dirty="0" err="1"/>
              <a:t>prediction</a:t>
            </a:r>
            <a:r>
              <a:rPr lang="ru-RU" dirty="0"/>
              <a:t>. Адаптация трансформеров для этих задач потребовала радикального переосмысления архитектурных паттернов, так как </a:t>
            </a:r>
            <a:r>
              <a:rPr lang="ru-RU" dirty="0" err="1"/>
              <a:t>dense</a:t>
            </a:r>
            <a:r>
              <a:rPr lang="ru-RU" dirty="0"/>
              <a:t> </a:t>
            </a:r>
            <a:r>
              <a:rPr lang="ru-RU" dirty="0" err="1"/>
              <a:t>prediction</a:t>
            </a:r>
            <a:r>
              <a:rPr lang="ru-RU" dirty="0"/>
              <a:t> требует пиксель-уровневых или регион-уровневых предсказаний вместо одного класса на изображение.</a:t>
            </a:r>
          </a:p>
          <a:p>
            <a:endParaRPr lang="ru-RU" dirty="0"/>
          </a:p>
          <a:p>
            <a:pPr marL="0" indent="0">
              <a:buNone/>
            </a:pPr>
            <a:r>
              <a:rPr lang="ru-RU" dirty="0"/>
              <a:t>К задачам </a:t>
            </a:r>
            <a:r>
              <a:rPr lang="ru-RU" dirty="0" err="1"/>
              <a:t>dense</a:t>
            </a:r>
            <a:r>
              <a:rPr lang="ru-RU" dirty="0"/>
              <a:t> </a:t>
            </a:r>
            <a:r>
              <a:rPr lang="ru-RU" dirty="0" err="1"/>
              <a:t>prediction</a:t>
            </a:r>
            <a:r>
              <a:rPr lang="ru-RU" dirty="0"/>
              <a:t> относятся:</a:t>
            </a:r>
          </a:p>
          <a:p>
            <a:r>
              <a:rPr lang="ru-RU" dirty="0"/>
              <a:t>Семантическая сегментация — присвоение каждому пикселю метки класса (например, "дорога", "небо", "человек")​</a:t>
            </a:r>
          </a:p>
          <a:p>
            <a:r>
              <a:rPr lang="ru-RU" dirty="0"/>
              <a:t>Оценка глубины (</a:t>
            </a:r>
            <a:r>
              <a:rPr lang="ru-RU" dirty="0" err="1"/>
              <a:t>depth</a:t>
            </a:r>
            <a:r>
              <a:rPr lang="ru-RU" dirty="0"/>
              <a:t> </a:t>
            </a:r>
            <a:r>
              <a:rPr lang="ru-RU" dirty="0" err="1"/>
              <a:t>estimation</a:t>
            </a:r>
            <a:r>
              <a:rPr lang="ru-RU" dirty="0"/>
              <a:t>) — предсказание расстояния до объектов для каждого пикселя​</a:t>
            </a:r>
          </a:p>
          <a:p>
            <a:r>
              <a:rPr lang="ru-RU" dirty="0"/>
              <a:t>Детекция границ — определение контуров объектов на уровне пикселей</a:t>
            </a:r>
          </a:p>
          <a:p>
            <a:pPr marL="0" indent="0">
              <a:buNone/>
            </a:pPr>
            <a:endParaRPr lang="ru-RU" dirty="0"/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7919363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1729</TotalTime>
  <Words>1598</Words>
  <Application>Microsoft Office PowerPoint</Application>
  <PresentationFormat>Широкоэкранный</PresentationFormat>
  <Paragraphs>143</Paragraphs>
  <Slides>30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Cambria Math</vt:lpstr>
      <vt:lpstr>Тема Office</vt:lpstr>
      <vt:lpstr>Трансформеры в не-NLP задачах</vt:lpstr>
      <vt:lpstr>Transformer - recap</vt:lpstr>
      <vt:lpstr>Взрыв успеха в NLP </vt:lpstr>
      <vt:lpstr>Токенизация всего мира</vt:lpstr>
      <vt:lpstr>ViT: Visual Transformer</vt:lpstr>
      <vt:lpstr>ViT vs CNN </vt:lpstr>
      <vt:lpstr>ViT-экосистема: DeiT</vt:lpstr>
      <vt:lpstr>ViT-экосистема: Swin</vt:lpstr>
      <vt:lpstr>Сегментация и dense-задачи</vt:lpstr>
      <vt:lpstr>SegFormer</vt:lpstr>
      <vt:lpstr>DETR</vt:lpstr>
      <vt:lpstr>Трансформеры для временных рядов</vt:lpstr>
      <vt:lpstr>Базовая схема: TS + Transformer </vt:lpstr>
      <vt:lpstr>Informer </vt:lpstr>
      <vt:lpstr>Autoformer </vt:lpstr>
      <vt:lpstr>PatchTST </vt:lpstr>
      <vt:lpstr>Аудио как спектрограммы </vt:lpstr>
      <vt:lpstr>Мультимодальность: общая идея</vt:lpstr>
      <vt:lpstr>CLIP</vt:lpstr>
      <vt:lpstr>Применения CLIP</vt:lpstr>
      <vt:lpstr>Развитие мультимодальных моделей</vt:lpstr>
      <vt:lpstr>Другие мультимодальные связки</vt:lpstr>
      <vt:lpstr>Табличные данные: постановка </vt:lpstr>
      <vt:lpstr>TabTransformer</vt:lpstr>
      <vt:lpstr>Табличные трансформеры vs GBDT</vt:lpstr>
      <vt:lpstr>Рекомендательные системы</vt:lpstr>
      <vt:lpstr>SASRec</vt:lpstr>
      <vt:lpstr>BERT4Rec</vt:lpstr>
      <vt:lpstr>Универсальность трансформеров</vt:lpstr>
      <vt:lpstr>Где трансформеры особенно полезны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Кристина Желтова</dc:creator>
  <cp:lastModifiedBy>Кристина Желтова</cp:lastModifiedBy>
  <cp:revision>61</cp:revision>
  <dcterms:created xsi:type="dcterms:W3CDTF">2026-01-14T18:30:22Z</dcterms:created>
  <dcterms:modified xsi:type="dcterms:W3CDTF">2026-01-16T19:02:14Z</dcterms:modified>
</cp:coreProperties>
</file>

<file path=docProps/thumbnail.jpeg>
</file>